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Libre Baskerville" panose="02000000000000000000" pitchFamily="2" charset="0"/>
      <p:regular r:id="rId23"/>
    </p:embeddedFont>
    <p:embeddedFont>
      <p:font typeface="Open Sans" panose="020B0606030504020204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83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85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Systems Biology: Understanding Life as a Network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2374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Systems biology is an integrated approach to understanding biological systems as a whole network rather than isolated parts. The goal is to model and analyze how genes, proteins, and metabolites interact to maintain life processes.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577846" y="5622846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 whole is greater than the sum of its parts."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5399603"/>
            <a:ext cx="22860" cy="764024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9907"/>
            <a:ext cx="71339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Essential Pathway Databases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375297"/>
            <a:ext cx="3679031" cy="2416731"/>
          </a:xfrm>
          <a:prstGeom prst="roundRect">
            <a:avLst>
              <a:gd name="adj" fmla="val 4540"/>
            </a:avLst>
          </a:prstGeom>
          <a:solidFill>
            <a:srgbClr val="FBFA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52437"/>
            <a:ext cx="3679031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649" y="2077641"/>
            <a:ext cx="595313" cy="595313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4243" y="2256234"/>
            <a:ext cx="238125" cy="23812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015008" y="28714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KEGG</a:t>
            </a:r>
            <a:endParaRPr lang="en-US" sz="1950" dirty="0"/>
          </a:p>
        </p:txBody>
      </p:sp>
      <p:sp>
        <p:nvSpPr>
          <p:cNvPr id="9" name="Text 3"/>
          <p:cNvSpPr/>
          <p:nvPr/>
        </p:nvSpPr>
        <p:spPr>
          <a:xfrm>
            <a:off x="1015008" y="3300651"/>
            <a:ext cx="323659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Kyoto Encyclopedia of Genes and Genomes provides comprehensive metabolic maps and enzyme links for multiple organisms.</a:t>
            </a:r>
            <a:endParaRPr lang="en-US" sz="1550" dirty="0"/>
          </a:p>
        </p:txBody>
      </p:sp>
      <p:sp>
        <p:nvSpPr>
          <p:cNvPr id="10" name="Shape 4"/>
          <p:cNvSpPr/>
          <p:nvPr/>
        </p:nvSpPr>
        <p:spPr>
          <a:xfrm>
            <a:off x="4671179" y="2375297"/>
            <a:ext cx="3679031" cy="2416731"/>
          </a:xfrm>
          <a:prstGeom prst="roundRect">
            <a:avLst>
              <a:gd name="adj" fmla="val 4540"/>
            </a:avLst>
          </a:prstGeom>
          <a:solidFill>
            <a:srgbClr val="FBFAFF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79" y="2352437"/>
            <a:ext cx="3679031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038" y="2077641"/>
            <a:ext cx="595313" cy="595313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632" y="2256234"/>
            <a:ext cx="238125" cy="238125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892397" y="28714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BioCyc / MetaCyc</a:t>
            </a:r>
            <a:endParaRPr lang="en-US" sz="1950" dirty="0"/>
          </a:p>
        </p:txBody>
      </p:sp>
      <p:sp>
        <p:nvSpPr>
          <p:cNvPr id="15" name="Text 6"/>
          <p:cNvSpPr/>
          <p:nvPr/>
        </p:nvSpPr>
        <p:spPr>
          <a:xfrm>
            <a:off x="4892397" y="3300651"/>
            <a:ext cx="323659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Curated pathway data with detailed information about metabolic reactions and their regulation.</a:t>
            </a:r>
            <a:endParaRPr lang="en-US" sz="1550" dirty="0"/>
          </a:p>
        </p:txBody>
      </p:sp>
      <p:sp>
        <p:nvSpPr>
          <p:cNvPr id="16" name="Shape 7"/>
          <p:cNvSpPr/>
          <p:nvPr/>
        </p:nvSpPr>
        <p:spPr>
          <a:xfrm>
            <a:off x="793790" y="5288042"/>
            <a:ext cx="7556421" cy="1781651"/>
          </a:xfrm>
          <a:prstGeom prst="roundRect">
            <a:avLst>
              <a:gd name="adj" fmla="val 6159"/>
            </a:avLst>
          </a:prstGeom>
          <a:solidFill>
            <a:srgbClr val="FBFAFF"/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265182"/>
            <a:ext cx="7556421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44" y="4990386"/>
            <a:ext cx="595313" cy="595313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2938" y="5168979"/>
            <a:ext cx="238125" cy="238125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1015008" y="57841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Reactome</a:t>
            </a:r>
            <a:endParaRPr lang="en-US" sz="1950" dirty="0"/>
          </a:p>
        </p:txBody>
      </p:sp>
      <p:sp>
        <p:nvSpPr>
          <p:cNvPr id="21" name="Text 9"/>
          <p:cNvSpPr/>
          <p:nvPr/>
        </p:nvSpPr>
        <p:spPr>
          <a:xfrm>
            <a:off x="1015008" y="6213396"/>
            <a:ext cx="71139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database of human biological pathways with detailed molecular interactions and disease associations.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530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 Tools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713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Cytoscape</a:t>
            </a:r>
            <a:endParaRPr lang="en-US" sz="1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04799"/>
            <a:ext cx="3979664" cy="39796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407706"/>
            <a:ext cx="39796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Powerful platform for visualizing and analyzing complex network interactions and relationships.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5265182" y="16713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CellDesigner</a:t>
            </a:r>
            <a:endParaRPr lang="en-US" sz="1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82" y="2204799"/>
            <a:ext cx="3979664" cy="39796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65182" y="6407706"/>
            <a:ext cx="39796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Specialized tool for drawing and modeling biochemical networks with standardized notation.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736574" y="1175385"/>
            <a:ext cx="3852104" cy="806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COBRA Toolbox</a:t>
            </a:r>
          </a:p>
          <a:p>
            <a:pPr>
              <a:lnSpc>
                <a:spcPts val="2400"/>
              </a:lnSpc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</a:t>
            </a:r>
            <a:r>
              <a:rPr lang="en-US" sz="1950" dirty="0" err="1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COnstraints</a:t>
            </a: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-Based </a:t>
            </a:r>
          </a:p>
          <a:p>
            <a:pPr>
              <a:lnSpc>
                <a:spcPts val="2400"/>
              </a:lnSpc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Reconstruction and Analysis) </a:t>
            </a:r>
            <a:endParaRPr lang="en-US" sz="19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74" y="2204799"/>
            <a:ext cx="4115038" cy="41150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36574" y="6543080"/>
            <a:ext cx="411503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MATLAB-based suite for performing Flux Balance Analysis and constraint-based modeling.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89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Case Study: E. coli Metabolic Network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7675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5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E. coli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metabolic network reconstruction represents a landmark achievement in systems biology, integrating genomics and metabolomics data to predict bacterial growth under diverse environmental conditions.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6478548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8548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Combined genomic sequences with metabolomic measurements to build comprehensive models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375261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E282B7"/>
          </a:solidFill>
          <a:ln/>
        </p:spPr>
      </p:sp>
      <p:sp>
        <p:nvSpPr>
          <p:cNvPr id="9" name="Text 6"/>
          <p:cNvSpPr/>
          <p:nvPr/>
        </p:nvSpPr>
        <p:spPr>
          <a:xfrm>
            <a:off x="10355937" y="39509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55937" y="4380190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Accurately forecasts growth rates and metabolic behavior under various nutrient conditions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729526"/>
            <a:ext cx="7556421" cy="1461016"/>
          </a:xfrm>
          <a:prstGeom prst="roundRect">
            <a:avLst>
              <a:gd name="adj" fmla="val 2038"/>
            </a:avLst>
          </a:prstGeom>
          <a:solidFill>
            <a:srgbClr val="3371A5"/>
          </a:solidFill>
          <a:ln/>
        </p:spPr>
      </p:sp>
      <p:sp>
        <p:nvSpPr>
          <p:cNvPr id="12" name="Text 9"/>
          <p:cNvSpPr/>
          <p:nvPr/>
        </p:nvSpPr>
        <p:spPr>
          <a:xfrm>
            <a:off x="6478548" y="5927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78548" y="6357104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extensively in optimizing industrial fermentation processes for biotechnology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150"/>
            <a:ext cx="95535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Human Metabolic Network: Recon3D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72126"/>
            <a:ext cx="5602962" cy="5602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88480" y="1727478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human metabolic network reconstruction, known as </a:t>
            </a: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Recon3D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represents the most comprehensive map of human metabolism to date.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888480" y="25609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Applications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888480" y="3069431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Studying disease metabolism and metabolic disorders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888480" y="3456384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potential drug targets for therapeutic intervention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888480" y="3843337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personalized medicine approaches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888480" y="4230291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Predicting metabolic responses to dietary changes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88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Cancer Metabolism: The Warburg Effect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17696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Systems biology models have revealed critical insights into cancer metabolism, particularly the </a:t>
            </a:r>
            <a:r>
              <a:rPr lang="en-US" sz="1550" b="1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Warburg effect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a metabolic shift from oxidative phosphorylation to glycolysis even in the presence of oxygen.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503432" y="3693557"/>
            <a:ext cx="22860" cy="3556159"/>
          </a:xfrm>
          <a:prstGeom prst="roundRect">
            <a:avLst>
              <a:gd name="adj" fmla="val 130232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6703814" y="3905369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D0CED9"/>
          </a:solidFill>
          <a:ln/>
        </p:spPr>
      </p:sp>
      <p:sp>
        <p:nvSpPr>
          <p:cNvPr id="7" name="Shape 4"/>
          <p:cNvSpPr/>
          <p:nvPr/>
        </p:nvSpPr>
        <p:spPr>
          <a:xfrm>
            <a:off x="6280190" y="369355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6354604" y="373076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495818" y="37617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Normal Cells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495818" y="4191000"/>
            <a:ext cx="6340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oxidative phosphorylation for efficient ATP production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703814" y="5117187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D0CED9"/>
          </a:solidFill>
          <a:ln/>
        </p:spPr>
      </p:sp>
      <p:sp>
        <p:nvSpPr>
          <p:cNvPr id="12" name="Shape 9"/>
          <p:cNvSpPr/>
          <p:nvPr/>
        </p:nvSpPr>
        <p:spPr>
          <a:xfrm>
            <a:off x="6280190" y="490537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354604" y="49425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495818" y="49735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Metabolic Shift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495818" y="5402818"/>
            <a:ext cx="6340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Cancer cells switch to glycolysis despite oxygen availability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703814" y="6329005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D0CED9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90" y="6117193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8" name="Text 15"/>
          <p:cNvSpPr/>
          <p:nvPr/>
        </p:nvSpPr>
        <p:spPr>
          <a:xfrm>
            <a:off x="6354604" y="615440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495818" y="61854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Therapeutic Target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495818" y="6614636"/>
            <a:ext cx="634079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this shift enables development of targeted cancer therapies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200"/>
            <a:ext cx="97584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Applications in Metabolic Engineering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791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Systems biology enables precise modification of metabolic pathways to produce valuable compounds including biofuels, antibiotics, and bioplastics.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4854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Biofuels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914662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Engineering microorganisms to efficiently convert biomass into sustainable fuel alternatives.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23986" y="44854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Antibiotics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223986" y="4914662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Optimizing biosynthetic pathways for increased production of life-saving medications.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54302" y="44854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Bioplastics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654302" y="4914662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environmentally friendly alternatives to petroleum-based plastics.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636"/>
            <a:ext cx="77779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Disease Modeling Applications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54091" y="23668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Diabetes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96064"/>
            <a:ext cx="3941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glucose metabolism dysfunction and insulin resistance pathways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6766" y="2915662"/>
            <a:ext cx="296942" cy="296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5284" y="25255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Obesity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895284" y="2954774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Modeling lipid metabolism and energy balance disruptions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6335" y="2915662"/>
            <a:ext cx="296942" cy="2969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5284" y="49569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Cancer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895284" y="5386149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altered metabolic pathways that support tumor growth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6335" y="5175230"/>
            <a:ext cx="296942" cy="29694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24037" y="4956929"/>
            <a:ext cx="29109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Cardiovascular Disease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93790" y="5386149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Studying cholesterol and lipid metabolism abnormalities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36766" y="5175230"/>
            <a:ext cx="296942" cy="29694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69976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Systems biology provides powerful frameworks for understanding metabolic dysfunction in complex diseases, enabling development of targeted therapeutic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150"/>
            <a:ext cx="1074039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Synthetic Biology: Designing New Circuits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27478"/>
            <a:ext cx="695563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Systems biology principles enable the design of </a:t>
            </a: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artificial metabolic circuits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novel biochemical production. This emerging field combines engineering principles with biological systems to create entirely new metabolic capabilities.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1959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Capabilities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704511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custom biosynthetic pathways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091464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novel enzyme combinations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478417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production of valuable compounds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865370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Engineer biological sensors and switches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49" y="1772126"/>
            <a:ext cx="5602962" cy="5602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113"/>
            <a:ext cx="689133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 and Challenges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162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</a:t>
            </a:r>
            <a:endParaRPr lang="en-US" sz="2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6947"/>
            <a:ext cx="99179" cy="991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1327" y="26115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Integrative Power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91327" y="3120033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multiple data types for comprehensive understanding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39838"/>
            <a:ext cx="99179" cy="991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91327" y="3834408"/>
            <a:ext cx="26554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Capability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091327" y="4342924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accurate forecasting of system behavior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62729"/>
            <a:ext cx="99179" cy="991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91327" y="50572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 Silico Testing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91327" y="5565815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virtual experimentation before lab work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385620"/>
            <a:ext cx="99179" cy="991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91327" y="62801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Cost Efficiency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091327" y="6788706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time and expenses in research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564874" y="20162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</a:t>
            </a:r>
            <a:endParaRPr lang="en-US" sz="23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716947"/>
            <a:ext cx="99179" cy="9917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862411" y="26115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Integration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7862411" y="3120033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omics data requires sophisticated analysis</a:t>
            </a:r>
            <a:endParaRPr lang="en-US" sz="15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3939838"/>
            <a:ext cx="99179" cy="9917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862411" y="38344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Parameter Gaps</a:t>
            </a:r>
            <a:endParaRPr lang="en-US" sz="1950" dirty="0"/>
          </a:p>
        </p:txBody>
      </p:sp>
      <p:sp>
        <p:nvSpPr>
          <p:cNvPr id="22" name="Text 14"/>
          <p:cNvSpPr/>
          <p:nvPr/>
        </p:nvSpPr>
        <p:spPr>
          <a:xfrm>
            <a:off x="7862411" y="4342924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Incomplete kinetic parameters limit model accuracy</a:t>
            </a:r>
            <a:endParaRPr lang="en-US" sz="15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5162729"/>
            <a:ext cx="99179" cy="99179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862411" y="5057299"/>
            <a:ext cx="28154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Computational Limits</a:t>
            </a:r>
            <a:endParaRPr lang="en-US" sz="1950" dirty="0"/>
          </a:p>
        </p:txBody>
      </p:sp>
      <p:sp>
        <p:nvSpPr>
          <p:cNvPr id="25" name="Text 16"/>
          <p:cNvSpPr/>
          <p:nvPr/>
        </p:nvSpPr>
        <p:spPr>
          <a:xfrm>
            <a:off x="7862411" y="5565815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networks demand significant computing power</a:t>
            </a:r>
            <a:endParaRPr lang="en-US" sz="155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6385620"/>
            <a:ext cx="99179" cy="99179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7862411" y="62801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Validation</a:t>
            </a:r>
            <a:endParaRPr lang="en-US" sz="1950" dirty="0"/>
          </a:p>
        </p:txBody>
      </p:sp>
      <p:sp>
        <p:nvSpPr>
          <p:cNvPr id="28" name="Text 18"/>
          <p:cNvSpPr/>
          <p:nvPr/>
        </p:nvSpPr>
        <p:spPr>
          <a:xfrm>
            <a:off x="7862411" y="6788706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Experimental verification remains essential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5182"/>
            <a:ext cx="66482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Drug Target Identification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372916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Systems biology revolutionizes drug discovery by predicting how inhibiting a single enzyme affects the entire metabolic network. This holistic approach identifies optimal therapeutic targets while minimizing unintended side effects.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54877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63102"/>
            <a:ext cx="3679031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400800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Network Analysis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93790" y="4437221"/>
            <a:ext cx="36790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 complete metabolic interactions to identify critical nodes and pathways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4671179" y="354877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79" y="3863102"/>
            <a:ext cx="3679031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71179" y="400800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 Prediction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4671179" y="4437221"/>
            <a:ext cx="36790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Simulate enzyme inhibition effects across the entire network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93790" y="541948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14048"/>
            <a:ext cx="7556421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93790" y="58787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Validation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793790" y="630793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predictions experimentally to confirm therapeutic potential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448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Applications of Systems Biology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212300"/>
            <a:ext cx="3679031" cy="2889766"/>
          </a:xfrm>
          <a:prstGeom prst="roundRect">
            <a:avLst>
              <a:gd name="adj" fmla="val 1030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548" y="2410658"/>
            <a:ext cx="595313" cy="59531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2259" y="2574250"/>
            <a:ext cx="267891" cy="2678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78548" y="32043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Drug Discovery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6478548" y="3633549"/>
            <a:ext cx="32823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Accelerating the development of new therapeutics through metabolic engineering and pathway analysis.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10157579" y="2212300"/>
            <a:ext cx="3679031" cy="2889766"/>
          </a:xfrm>
          <a:prstGeom prst="roundRect">
            <a:avLst>
              <a:gd name="adj" fmla="val 1030"/>
            </a:avLst>
          </a:prstGeom>
          <a:solidFill>
            <a:srgbClr val="EAE8F3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937" y="2410658"/>
            <a:ext cx="595313" cy="595313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9648" y="2574250"/>
            <a:ext cx="267891" cy="26789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55937" y="32043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Disease Modeling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10355937" y="3633549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complex disease mechanisms by mapping biological pathways and interactions.</a:t>
            </a:r>
            <a:endParaRPr lang="en-US" sz="1550" dirty="0"/>
          </a:p>
        </p:txBody>
      </p:sp>
      <p:sp>
        <p:nvSpPr>
          <p:cNvPr id="14" name="Shape 7"/>
          <p:cNvSpPr/>
          <p:nvPr/>
        </p:nvSpPr>
        <p:spPr>
          <a:xfrm>
            <a:off x="6280190" y="5300424"/>
            <a:ext cx="7556421" cy="2254687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8548" y="5498783"/>
            <a:ext cx="595313" cy="595313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2259" y="5662374"/>
            <a:ext cx="267891" cy="267891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78548" y="62924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Synthetic Biology</a:t>
            </a:r>
            <a:endParaRPr lang="en-US" sz="1950" dirty="0"/>
          </a:p>
        </p:txBody>
      </p:sp>
      <p:sp>
        <p:nvSpPr>
          <p:cNvPr id="18" name="Text 9"/>
          <p:cNvSpPr/>
          <p:nvPr/>
        </p:nvSpPr>
        <p:spPr>
          <a:xfrm>
            <a:off x="6478548" y="6721673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bioinformatics to design and engineer novel biological systems and functions.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543" y="525661"/>
            <a:ext cx="7615714" cy="1193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Summary: A Holistic Framework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50543" y="2005846"/>
            <a:ext cx="7615714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Systems biology provides a </a:t>
            </a:r>
            <a:r>
              <a:rPr lang="en-US" sz="1500" b="1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holistic framework</a:t>
            </a: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study metabolic pathways, integrating omics data, mathematical models, and network theory to understand and predict cellular metabolism.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50543" y="3138011"/>
            <a:ext cx="3712369" cy="1712238"/>
          </a:xfrm>
          <a:prstGeom prst="roundRect">
            <a:avLst>
              <a:gd name="adj" fmla="val 1674"/>
            </a:avLst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6441519" y="3328987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41519" y="3742015"/>
            <a:ext cx="3330416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genomics, proteomics, and metabolomics into unified models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3888" y="3138011"/>
            <a:ext cx="3712369" cy="1712238"/>
          </a:xfrm>
          <a:prstGeom prst="roundRect">
            <a:avLst>
              <a:gd name="adj" fmla="val 1674"/>
            </a:avLst>
          </a:prstGeom>
          <a:solidFill>
            <a:srgbClr val="E282B7"/>
          </a:solidFill>
          <a:ln/>
        </p:spPr>
      </p:sp>
      <p:sp>
        <p:nvSpPr>
          <p:cNvPr id="9" name="Text 6"/>
          <p:cNvSpPr/>
          <p:nvPr/>
        </p:nvSpPr>
        <p:spPr>
          <a:xfrm>
            <a:off x="10344864" y="3328987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44864" y="3742015"/>
            <a:ext cx="3330416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Transforms biology from descriptive to predictive science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250543" y="5041225"/>
            <a:ext cx="7615714" cy="1100733"/>
          </a:xfrm>
          <a:prstGeom prst="roundRect">
            <a:avLst>
              <a:gd name="adj" fmla="val 2603"/>
            </a:avLst>
          </a:prstGeom>
          <a:solidFill>
            <a:srgbClr val="3371A5"/>
          </a:solidFill>
          <a:ln/>
        </p:spPr>
      </p:sp>
      <p:sp>
        <p:nvSpPr>
          <p:cNvPr id="12" name="Text 9"/>
          <p:cNvSpPr/>
          <p:nvPr/>
        </p:nvSpPr>
        <p:spPr>
          <a:xfrm>
            <a:off x="6441519" y="5232202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441519" y="5645229"/>
            <a:ext cx="723376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drug discovery, disease modeling, and metabolic engineering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537008" y="6571774"/>
            <a:ext cx="7329249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Systems biology reveals that understanding life requires seeing the forest, not just the trees – where emergent properties arise from the intricate dance of molecular interactions.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250543" y="6356866"/>
            <a:ext cx="22860" cy="1347073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767822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are Metabolic Pathways?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metabolic pathway is a series of </a:t>
            </a: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enzyme-catalyzed biochemical reactions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cells that convert substrates into products. These pathways are highly regulated, interconnected, and use shared intermediates with sophisticated feedback control mechanisms.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342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Characteristics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04276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regulated and interconnected networks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42972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 common intermediates across pathways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81667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Exhibit precise feedback control mechanisms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0362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Essential for maintaining cellular homeostasis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39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Two Types of Metabolic Pathways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461736"/>
            <a:ext cx="7556421" cy="2322790"/>
          </a:xfrm>
          <a:prstGeom prst="roundRect">
            <a:avLst>
              <a:gd name="adj" fmla="val 4724"/>
            </a:avLst>
          </a:prstGeom>
          <a:solidFill>
            <a:srgbClr val="FBFAFF"/>
          </a:solidFill>
          <a:ln w="22860">
            <a:solidFill>
              <a:srgbClr val="3371A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0930" y="2461736"/>
            <a:ext cx="91440" cy="2322790"/>
          </a:xfrm>
          <a:prstGeom prst="roundRect">
            <a:avLst>
              <a:gd name="adj" fmla="val 32558"/>
            </a:avLst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1083588" y="26829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Catabolic Pathways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83588" y="3174087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Break down complex molecules to release energy that cells can use for various processes.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83588" y="3928229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Glycolysis breaks down glucose into pyruvate, generating ATP and NADH for cellular energy.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93790" y="4982885"/>
            <a:ext cx="7556421" cy="2322790"/>
          </a:xfrm>
          <a:prstGeom prst="roundRect">
            <a:avLst>
              <a:gd name="adj" fmla="val 4724"/>
            </a:avLst>
          </a:prstGeom>
          <a:solidFill>
            <a:srgbClr val="FBFAFF"/>
          </a:solidFill>
          <a:ln w="22860">
            <a:solidFill>
              <a:srgbClr val="E282B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70930" y="4982885"/>
            <a:ext cx="91440" cy="2322790"/>
          </a:xfrm>
          <a:prstGeom prst="roundRect">
            <a:avLst>
              <a:gd name="adj" fmla="val 32558"/>
            </a:avLst>
          </a:prstGeom>
          <a:solidFill>
            <a:srgbClr val="E282B7"/>
          </a:solidFill>
          <a:ln/>
        </p:spPr>
      </p:sp>
      <p:sp>
        <p:nvSpPr>
          <p:cNvPr id="11" name="Text 8"/>
          <p:cNvSpPr/>
          <p:nvPr/>
        </p:nvSpPr>
        <p:spPr>
          <a:xfrm>
            <a:off x="1083588" y="52041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Anabolic Pathways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83588" y="5695236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Synthesize complex molecules from simpler building blocks, requiring energy input.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83588" y="6449378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Amino acid synthesis builds proteins from basic molecular components.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839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From Linear Pathways to Networks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946202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biochemistry treated pathways like glycolysis and the TCA cycle as separate, linear sequences. Systems biology revolutionizes this view by recognizing that all pathways are </a:t>
            </a:r>
            <a:r>
              <a:rPr lang="en-US" sz="1550" b="1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interconnected networks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forming a comprehensive metabolic network map.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39603"/>
            <a:ext cx="992267" cy="11907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4415" y="46379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Traditional View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984415" y="5067181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Isolated linear pathways studied independently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30347"/>
            <a:ext cx="992267" cy="11907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84415" y="5828705"/>
            <a:ext cx="27757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Systems Biology View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984415" y="6257925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Interconnected metabolic network maps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8155186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Network Topology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317515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Network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8070" y="2103715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Nodes:</a:t>
            </a: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Individual metabolites in the system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8070" y="2571155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Edges:</a:t>
            </a: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Enzymatic reactions connecting metabolites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8070" y="3057287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8070" y="3594854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Hubs:</a:t>
            </a: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Critical metabolites like ATP and NADH that connect multiple reactions throughout the network.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8070" y="4361498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282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Modules:</a:t>
            </a: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Functional clusters such as lipid metabolism or amino acid biosynthesis that work together.</a:t>
            </a:r>
            <a:endParaRPr lang="en-US" sz="14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1071"/>
            <a:ext cx="76990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High-Throughput Omics Data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1798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of multiple omics datasets helps create a </a:t>
            </a: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model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metabolism, providing insights at every biological level.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58766"/>
            <a:ext cx="13042821" cy="2869763"/>
          </a:xfrm>
          <a:prstGeom prst="roundRect">
            <a:avLst>
              <a:gd name="adj" fmla="val 10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466386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359306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60533" y="3593068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820150" y="359306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403729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416397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Genomics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260533" y="4163973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Genes encoding metabolic enzymes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820150" y="4163973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DNA sequencing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60819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73487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Transcriptomics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260533" y="4734878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mRNA levels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8820150" y="473487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RNA-Seq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517910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530578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Proteomics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260533" y="5305782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Enzyme abundance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820150" y="5305782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2D gels, Mass spectrometry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801410" y="575000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99887" y="587668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Metabolomics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4260533" y="5876687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Metabolite concentration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820150" y="5876687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LC-MS, NMR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2568"/>
            <a:ext cx="954964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Computational Modeling Approaches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6948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83806"/>
            <a:ext cx="4215289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28705"/>
            <a:ext cx="28871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Stoichiometric Models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357926"/>
            <a:ext cx="42152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Constraint-based models using reaction stoichiometry. </a:t>
            </a:r>
            <a:r>
              <a:rPr lang="en-US" sz="15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Flux Balance Analysis (FBA)</a:t>
            </a: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predicts metabolic flux distribution across the network.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07437" y="346948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3803690"/>
            <a:ext cx="421540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7437" y="39287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Kinetic Models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07437" y="4357926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 reaction rates and enzyme kinetics with Michaelis-Menten parameters, useful for dynamic simulations of metabolic behavior.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621203" y="346948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3803690"/>
            <a:ext cx="421528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1203" y="3928705"/>
            <a:ext cx="35691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Dynamic Systems Modeling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21203" y="4357926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differential equations to describe time-dependent changes in metabolite concentrations throughout the system.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9504"/>
            <a:ext cx="1157835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Concepts in Metabolic Systems Modeling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66417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28841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Flux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3313390"/>
            <a:ext cx="343804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Rate of flow of metabolites through a pathway, measuring how quickly substrates are converted to products.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2766417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68127" y="2884170"/>
            <a:ext cx="27280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Flux Balance Analysis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968127" y="3313390"/>
            <a:ext cx="343816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Predicts optimal growth or production rates using constraints like nutrient limits and thermodynamic feasibility.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2766417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98443" y="2884170"/>
            <a:ext cx="343816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 Knockout Simulation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398443" y="3623548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Predicts the effect of removing a gene or enzyme on overall metabolism and cellular function.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8038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37930" y="5098137"/>
            <a:ext cx="25885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Network Robustness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537930" y="5527357"/>
            <a:ext cx="343804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Ability of the system to maintain function despite perturbations or environmental changes.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3986" y="4980384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68127" y="5098137"/>
            <a:ext cx="25872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Coefficients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968127" y="5527357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Quantify how changes in enzyme activity affect metabolic flux through specific pathways.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1255</Words>
  <Application>Microsoft Office PowerPoint</Application>
  <PresentationFormat>Custom</PresentationFormat>
  <Paragraphs>201</Paragraphs>
  <Slides>20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Open Sans</vt:lpstr>
      <vt:lpstr>Arial</vt:lpstr>
      <vt:lpstr>Libre Baskerville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vaishnavishedge97@gmail.com</cp:lastModifiedBy>
  <cp:revision>3</cp:revision>
  <dcterms:created xsi:type="dcterms:W3CDTF">2025-11-04T17:09:16Z</dcterms:created>
  <dcterms:modified xsi:type="dcterms:W3CDTF">2025-11-08T01:31:52Z</dcterms:modified>
</cp:coreProperties>
</file>